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3" r:id="rId5"/>
  </p:sldMasterIdLst>
  <p:notesMasterIdLst>
    <p:notesMasterId r:id="rId24"/>
  </p:notesMasterIdLst>
  <p:sldIdLst>
    <p:sldId id="256" r:id="rId6"/>
    <p:sldId id="312" r:id="rId7"/>
    <p:sldId id="365" r:id="rId8"/>
    <p:sldId id="348" r:id="rId9"/>
    <p:sldId id="293" r:id="rId10"/>
    <p:sldId id="367" r:id="rId11"/>
    <p:sldId id="377" r:id="rId12"/>
    <p:sldId id="378" r:id="rId13"/>
    <p:sldId id="381" r:id="rId14"/>
    <p:sldId id="382" r:id="rId15"/>
    <p:sldId id="379" r:id="rId16"/>
    <p:sldId id="383" r:id="rId17"/>
    <p:sldId id="385" r:id="rId18"/>
    <p:sldId id="384" r:id="rId19"/>
    <p:sldId id="386" r:id="rId20"/>
    <p:sldId id="380" r:id="rId21"/>
    <p:sldId id="340" r:id="rId22"/>
    <p:sldId id="3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D03DD-0C2A-E548-94A2-1521EC1FC6A8}" v="1" dt="2024-02-13T19:23:1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97013"/>
  </p:normalViewPr>
  <p:slideViewPr>
    <p:cSldViewPr snapToGrid="0">
      <p:cViewPr varScale="1">
        <p:scale>
          <a:sx n="160" d="100"/>
          <a:sy n="160" d="100"/>
        </p:scale>
        <p:origin x="1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onaghan" userId="016bc2f4-05f5-4af0-82a4-ae74342885f2" providerId="ADAL" clId="{E31D03DD-0C2A-E548-94A2-1521EC1FC6A8}"/>
    <pc:docChg chg="modSld">
      <pc:chgData name="Andrew Monaghan" userId="016bc2f4-05f5-4af0-82a4-ae74342885f2" providerId="ADAL" clId="{E31D03DD-0C2A-E548-94A2-1521EC1FC6A8}" dt="2024-02-13T19:25:59.444" v="43" actId="20577"/>
      <pc:docMkLst>
        <pc:docMk/>
      </pc:docMkLst>
      <pc:sldChg chg="modSp mod">
        <pc:chgData name="Andrew Monaghan" userId="016bc2f4-05f5-4af0-82a4-ae74342885f2" providerId="ADAL" clId="{E31D03DD-0C2A-E548-94A2-1521EC1FC6A8}" dt="2024-02-13T19:25:59.444" v="43" actId="20577"/>
        <pc:sldMkLst>
          <pc:docMk/>
          <pc:sldMk cId="2159477430" sldId="356"/>
        </pc:sldMkLst>
        <pc:spChg chg="mod">
          <ac:chgData name="Andrew Monaghan" userId="016bc2f4-05f5-4af0-82a4-ae74342885f2" providerId="ADAL" clId="{E31D03DD-0C2A-E548-94A2-1521EC1FC6A8}" dt="2024-02-13T19:25:59.444" v="43" actId="20577"/>
          <ac:spMkLst>
            <pc:docMk/>
            <pc:sldMk cId="2159477430" sldId="356"/>
            <ac:spMk id="8" creationId="{B6E19D2F-1E7F-CAF7-4675-9F08D77CC9A1}"/>
          </ac:spMkLst>
        </pc:spChg>
        <pc:grpChg chg="mod">
          <ac:chgData name="Andrew Monaghan" userId="016bc2f4-05f5-4af0-82a4-ae74342885f2" providerId="ADAL" clId="{E31D03DD-0C2A-E548-94A2-1521EC1FC6A8}" dt="2024-02-13T19:24:27.276" v="5" actId="14100"/>
          <ac:grpSpMkLst>
            <pc:docMk/>
            <pc:sldMk cId="2159477430" sldId="356"/>
            <ac:grpSpMk id="10" creationId="{67CC316C-C637-685B-5971-286426152E1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60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1E3D-EE41-75C8-85E3-349FA0E1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4D1E-4AF6-523B-A4FB-B3857979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EC994-0D6B-5E95-3482-24BF7464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A4F59-9862-468D-39BA-080C2B0D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81C-EB0D-CF08-0D08-956CF31E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D4CFE-8A7F-E5E5-5AF3-E5610CB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36C-981C-CD6C-A369-EA5C543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E452D-0DAF-E58C-9A30-884242E5B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6107-8453-6A21-1294-DB66861F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B3316-8EF6-2DFC-3D73-23C3962C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EC9F-F128-4E3F-38B3-F4417D9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00AC-7DBB-B0EA-9087-8E8CB86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EC39-9017-7468-4A1A-E59C9D4F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A7E3-4DFA-5E8D-31D5-F646374D7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967EA-72DB-C621-1047-09798F2A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65BC-EBAD-236E-2DE5-802AE62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4C25-FFAB-79D6-0334-889F498A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9D95D-E0CE-9755-4BE1-CE70EC7DB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3F19F-544D-6750-87E0-C64F5697D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351DF-5349-1051-047D-2B482FDE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7F57-B65C-3C46-0AEB-9126BF16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8C82-2941-B02E-65F1-3910F56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D6A-8FFE-9010-6B80-0D3AF7386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118D-ED74-9896-00B7-30E4B4A2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323C3-E703-C5F2-391E-8CAC9B48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D22A4-3FA3-0497-439D-8B89F518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49B8-4480-A15F-DBDA-F96FBF7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907-23BF-774E-B09C-A6EDA34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7B3C-0071-EA5F-E094-0A5F8BA3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5657-1F64-B5C8-4E74-1198B07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B8B4-21E7-E875-972F-EEC0FFBC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BC84-32CB-DB27-3B87-426A4455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731D-55DE-9F2E-D8F1-9F7901B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4E67-3FF6-9CA9-19B0-BAE37759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3602-A4B9-EEDC-D418-DBA902A0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91DD-F832-3E44-06D4-705F978C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3C8-631D-52DA-1D1F-9AB3BAA5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EC00-030F-EEF0-BBD3-B4BCD0C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5933-6FAA-BE25-BE4F-77CDE9DD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AEAA-01EF-E67B-AB25-033F1D6B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167D8-463A-88CB-1C03-DA41BAB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BB2B6-6FDF-F153-8EDF-ECDD1CF2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DB40-37E2-212A-E54E-A16DA2A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2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5F1C-FE2C-552B-60FB-C0750038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BCAD-478D-69A3-442E-A1D5E8DE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A36F-BDC3-0F57-4154-BE339EFB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FCE88-BF92-7F4A-897F-C8FEC659B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B82C-E030-FA61-FAFD-B54C56B38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690D-3586-F612-11C6-A80D659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4C747-A73E-1780-F029-9DFBB16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A9CA-83C2-D1C7-21B7-6FA25166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2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9B16-62D2-B1D7-9274-7136D7DF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3A322-70BB-30CF-1857-7E86A1E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04FC9-3B87-F0F0-F1D4-5C3F9D34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4135-0C6B-FEBA-C238-C6ED680E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30674-323E-719E-847D-E7CDD6D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2/27/25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0ED06-D6B5-E3F1-EF87-A5B3BEB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C7977-127F-31BF-1FC4-A505D26D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2/27/25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4CD1A-3BC0-35A7-1271-C9A2721E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290-ABC5-D2DE-246C-6112AA0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99A2-2D16-B325-562F-69CC7B6F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2/27/25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BD3D-D725-30B5-953E-59F82ABB8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D0B8-BC2A-A712-AFCB-8584FB641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28320-9777-5F4E-A26C-96EE0A94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information-technology/artificial-intelligence-cu-boulder" TargetMode="External"/><Relationship Id="rId2" Type="http://schemas.openxmlformats.org/officeDocument/2006/relationships/hyperlink" Target="https://curc.readthedocs.io/en/latest/additional-resources/polici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lorado.edu/information-technology/ai-cu-boulder/resources-guidance#accordion-1981143711-1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brre2566/CURC_work/RC-Documentation/build/html/software/llms.html#ollam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72"/>
          <a:stretch/>
        </p:blipFill>
        <p:spPr>
          <a:xfrm>
            <a:off x="0" y="0"/>
            <a:ext cx="12227404" cy="405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00" y="4609616"/>
            <a:ext cx="9924231" cy="1465364"/>
          </a:xfrm>
          <a:effectLst/>
        </p:spPr>
        <p:txBody>
          <a:bodyPr>
            <a:noAutofit/>
          </a:bodyPr>
          <a:lstStyle/>
          <a:p>
            <a:pPr algn="l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Setting up LLMs on CURC Resources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9B97E-0AD2-B10C-323B-5D7AE8E7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6052-E5FD-FE4C-9E14-C82E07DB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Using LLMs on CURC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4069C-E1AC-73F5-9801-7A172E59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7730"/>
            <a:ext cx="10629900" cy="2394419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Before running or working with LLMs on CURC resources, please be sure that you are adhering to all </a:t>
            </a:r>
            <a:r>
              <a:rPr lang="en-US" dirty="0">
                <a:hlinkClick r:id="rId2"/>
              </a:rPr>
              <a:t>CURC User Policies</a:t>
            </a:r>
            <a:r>
              <a:rPr lang="en-US" dirty="0"/>
              <a:t> and CU’s policies and guidance around Artificial Intelligence outlined in the pages </a:t>
            </a:r>
            <a:r>
              <a:rPr lang="en-US" dirty="0">
                <a:hlinkClick r:id="rId3"/>
              </a:rPr>
              <a:t>Artificial Intelligence at CU Boulder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Resources &amp; Guidance</a:t>
            </a:r>
            <a:r>
              <a:rPr lang="en-US" dirty="0"/>
              <a:t>.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D15F3-70BC-837F-B2C9-CC213B8D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B60FE-E2FD-B4DF-5052-BDC8D91D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02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A3E26-BF4A-3849-C3E6-9EC51DD9D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4B24-5189-F209-6124-3234157E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EF72-B69F-F412-546B-1DC8B709B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5" y="1509463"/>
            <a:ext cx="10515600" cy="3839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Ollama</a:t>
            </a:r>
            <a:r>
              <a:rPr lang="en-US" sz="2400" dirty="0"/>
              <a:t> is an LLM framework maintained by Meta.</a:t>
            </a:r>
          </a:p>
          <a:p>
            <a:r>
              <a:rPr lang="en-US" sz="2400" dirty="0"/>
              <a:t>Open-source and extremely beginner friendly</a:t>
            </a:r>
          </a:p>
          <a:p>
            <a:r>
              <a:rPr lang="en-US" sz="2400" dirty="0"/>
              <a:t>Enables users to run LLMs locally and retrieve models</a:t>
            </a:r>
          </a:p>
          <a:p>
            <a:pPr marL="0" indent="0">
              <a:buNone/>
            </a:pPr>
            <a:r>
              <a:rPr lang="en-US" sz="2400" dirty="0" err="1"/>
              <a:t>Ollama</a:t>
            </a:r>
            <a:r>
              <a:rPr lang="en-US" sz="2400" dirty="0"/>
              <a:t> is slightly different from other frameworks</a:t>
            </a:r>
          </a:p>
          <a:p>
            <a:r>
              <a:rPr lang="en-US" sz="2400" dirty="0"/>
              <a:t>Easily installable models are maintained by </a:t>
            </a:r>
            <a:r>
              <a:rPr lang="en-US" sz="2400" dirty="0" err="1"/>
              <a:t>Ollama</a:t>
            </a:r>
            <a:r>
              <a:rPr lang="en-US" sz="2400" dirty="0"/>
              <a:t>, this means they choose what is available (you can use other models, but you need to convert them to a compatible format)</a:t>
            </a:r>
          </a:p>
          <a:p>
            <a:r>
              <a:rPr lang="en-US" sz="2400" dirty="0"/>
              <a:t>You first have to establish an </a:t>
            </a:r>
            <a:r>
              <a:rPr lang="en-US" sz="2400" dirty="0" err="1"/>
              <a:t>Ollama</a:t>
            </a:r>
            <a:r>
              <a:rPr lang="en-US" sz="2400" dirty="0"/>
              <a:t> server first. An </a:t>
            </a:r>
            <a:r>
              <a:rPr lang="en-US" sz="2400" dirty="0" err="1"/>
              <a:t>Ollama</a:t>
            </a:r>
            <a:r>
              <a:rPr lang="en-US" sz="2400" dirty="0"/>
              <a:t> server is what allows you to install, manage, and run LLMs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4250D-6D05-C0F8-C0AE-EE345474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5EBFB-B6A0-64DF-984E-7E406D27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2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33A2-C0C4-D763-CA26-380B2B952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7AFA-5234-4D1A-B9FB-8A9C8560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Using CURC’s </a:t>
            </a:r>
            <a:r>
              <a:rPr lang="en-US" dirty="0" err="1"/>
              <a:t>Ollama</a:t>
            </a:r>
            <a:r>
              <a:rPr lang="en-US" dirty="0"/>
              <a:t> install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D75BD-B23C-0FA2-16C2-0F19733B6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574"/>
            <a:ext cx="10515600" cy="2824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modules are only available on NVIDIA GPUs, we only provide the most up-to-date version, and these versions will be updated during each planned maintenance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6C919-2B74-74CD-D010-D792A95C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A7D1C-0E14-6EFF-D3B7-CA37D059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0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A531E-2C13-AE9D-555A-355B8EE3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F306-C3BC-9FE2-9B45-D59FE1CB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Ollama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3448-D24E-2EAC-91FB-B58952202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574"/>
            <a:ext cx="10515600" cy="2824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Check out the “Self-install instructions” tab of </a:t>
            </a:r>
            <a:r>
              <a:rPr lang="en-US" sz="2400" dirty="0">
                <a:hlinkClick r:id="rId2"/>
              </a:rPr>
              <a:t>file:///Users/brre2566/CURC_work/RC-Documentation/build/html/software/llms.html#ollama</a:t>
            </a:r>
            <a:r>
              <a:rPr lang="en-US" sz="24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C5563-4ADE-EB04-B74E-AA45FF75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07FB0-78EA-AF3D-2A1B-3ABFB13F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4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4EB9-8B23-955F-1406-AC2B100B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8855-745B-E0B1-D6BB-382A60E7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Ollama</a:t>
            </a:r>
            <a:r>
              <a:rPr lang="en-US" dirty="0"/>
              <a:t> from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7C48-D5A5-FC20-A494-25F65894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574"/>
            <a:ext cx="10515600" cy="2824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Before proceeding with these instructions, be sure that the </a:t>
            </a:r>
            <a:r>
              <a:rPr lang="en-US" sz="2400" dirty="0" err="1"/>
              <a:t>Ollama</a:t>
            </a:r>
            <a:r>
              <a:rPr lang="en-US" sz="2400" dirty="0"/>
              <a:t> server is up and running. Once the </a:t>
            </a:r>
            <a:r>
              <a:rPr lang="en-US" sz="2400" dirty="0" err="1"/>
              <a:t>Ollama</a:t>
            </a:r>
            <a:r>
              <a:rPr lang="en-US" sz="2400" dirty="0"/>
              <a:t> server is up and running, we can interact with an LLM from the command line! Let’s run a very simple model, say the 8 billion parameter Llama 3.1 model: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Explain that </a:t>
            </a:r>
            <a:r>
              <a:rPr lang="en-US" sz="2400" dirty="0" err="1"/>
              <a:t>Ollama</a:t>
            </a:r>
            <a:r>
              <a:rPr lang="en-US" sz="2400" dirty="0"/>
              <a:t> needs to load the model into the GPU memory first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A048A-F821-A520-CA1A-CE68E13A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82A22-AC39-72EF-243A-8531C4F7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71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5193C-E597-EA68-1A4B-16271DBCE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CC87-0DE9-0EB1-6FFD-781F4262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Ollama</a:t>
            </a:r>
            <a:r>
              <a:rPr lang="en-US" dirty="0"/>
              <a:t> in a Python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98E2-2C14-6856-91A2-72AAC068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574"/>
            <a:ext cx="10515600" cy="2824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Before proceeding with these instructions, be sure that the </a:t>
            </a:r>
            <a:r>
              <a:rPr lang="en-US" sz="2400" dirty="0" err="1"/>
              <a:t>Ollama</a:t>
            </a:r>
            <a:r>
              <a:rPr lang="en-US" sz="2400" dirty="0"/>
              <a:t> server is up and running and the </a:t>
            </a:r>
            <a:r>
              <a:rPr lang="en-US" sz="2400" dirty="0" err="1"/>
              <a:t>Ollama</a:t>
            </a:r>
            <a:r>
              <a:rPr lang="en-US" sz="2400" dirty="0"/>
              <a:t> Python API is available. To begin, we need to create a Python script that specifies the model we want to use and input we want to provide to that model. Let’s create a script called </a:t>
            </a:r>
            <a:r>
              <a:rPr lang="en-US" sz="2400" dirty="0" err="1"/>
              <a:t>llama_query.py</a:t>
            </a:r>
            <a:r>
              <a:rPr lang="en-US" sz="2400" dirty="0"/>
              <a:t> with the following content:</a:t>
            </a:r>
          </a:p>
          <a:p>
            <a:pPr marL="0" indent="0">
              <a:buNone/>
            </a:pPr>
            <a:r>
              <a:rPr lang="en-US" sz="2400" dirty="0"/>
              <a:t>Explain that </a:t>
            </a:r>
            <a:r>
              <a:rPr lang="en-US" sz="2400" dirty="0" err="1"/>
              <a:t>Ollama</a:t>
            </a:r>
            <a:r>
              <a:rPr lang="en-US" sz="2400" dirty="0"/>
              <a:t> needs to load the model into the GPU memory first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B0F95-48D5-B781-0616-1AF8E384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DADCF-97CC-49DC-08E5-D0A0BB44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0E057-CD2A-D522-B55D-63D44AF5D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4C34-5604-18A7-41F3-5D9EA879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Transformers by Hugging Face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A560-7639-E21E-FE04-F992851C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574"/>
            <a:ext cx="10515600" cy="2824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Large Language Models (LLMs)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230E8-7FB2-F946-06B9-DD2CA086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7AF9B-8C14-FCC6-BE83-B71AE19A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4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 </a:t>
            </a:r>
            <a:endParaRPr sz="4800" b="1"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00" y="1690825"/>
            <a:ext cx="4089400" cy="4051300"/>
          </a:xfrm>
          <a:prstGeom prst="rect">
            <a:avLst/>
          </a:prstGeom>
        </p:spPr>
      </p:pic>
      <p:sp>
        <p:nvSpPr>
          <p:cNvPr id="2" name="Google Shape;913;p78">
            <a:extLst>
              <a:ext uri="{FF2B5EF4-FFF2-40B4-BE49-F238E27FC236}">
                <a16:creationId xmlns:a16="http://schemas.microsoft.com/office/drawing/2014/main" id="{6598FD10-7D38-4EBF-DFFC-AF789EAB271B}"/>
              </a:ext>
            </a:extLst>
          </p:cNvPr>
          <p:cNvSpPr txBox="1">
            <a:spLocks/>
          </p:cNvSpPr>
          <p:nvPr/>
        </p:nvSpPr>
        <p:spPr>
          <a:xfrm>
            <a:off x="753093" y="2150994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Survey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15EA-2915-4E51-F36A-8658A77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C2088-476B-0B3B-6903-3536E6C32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4E16D-9552-D0C1-9145-BB5BAA93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17" y="1661232"/>
            <a:ext cx="51641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3200" dirty="0" err="1">
                <a:solidFill>
                  <a:srgbClr val="0070C0"/>
                </a:solidFill>
                <a:ea typeface="Arial"/>
                <a:cs typeface="Arial"/>
                <a:sym typeface="Arial"/>
              </a:rPr>
              <a:t>github.com</a:t>
            </a:r>
            <a:r>
              <a:rPr lang="en-US" sz="3200" dirty="0">
                <a:solidFill>
                  <a:srgbClr val="0070C0"/>
                </a:solidFill>
                <a:ea typeface="Arial"/>
                <a:cs typeface="Arial"/>
                <a:sym typeface="Arial"/>
              </a:rPr>
              <a:t>/ResearchComputing/</a:t>
            </a:r>
            <a:r>
              <a:rPr lang="en-US" sz="3200" dirty="0" err="1">
                <a:solidFill>
                  <a:srgbClr val="0070C0"/>
                </a:solidFill>
                <a:ea typeface="Arial"/>
                <a:cs typeface="Arial"/>
                <a:sym typeface="Arial"/>
              </a:rPr>
              <a:t>setting_up_llms_on_curc_resources_rc_short_course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29222-FD42-B516-7F54-D88EDA7A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35FFA-0921-6BE0-276F-B17ED7BB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8FAC365-46C0-6A12-B6AA-E64427B9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847652"/>
            <a:ext cx="3333750" cy="33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7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3300"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/>
                <a:ea typeface="+mj-lt"/>
                <a:cs typeface="Arial" panose="020B0604020202020204"/>
              </a:rPr>
              <a:t>Setting up LLMs on CURC Resources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268BA-02B5-728C-94A2-03BC82A8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</a:t>
            </a:fld>
            <a:endParaRPr lang="en-US"/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838200" y="2416551"/>
            <a:ext cx="10377881" cy="28638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-US" sz="2500" b="1" dirty="0"/>
              <a:t> </a:t>
            </a: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635000" lvl="1" indent="-196850">
              <a:spcBef>
                <a:spcPts val="800"/>
              </a:spcBef>
              <a:buSzPts val="2500"/>
            </a:pP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Documentation: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4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rc-help@colorado.edu</a:t>
            </a:r>
            <a:endParaRPr lang="en-US" sz="25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sz="2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6" y="1056085"/>
            <a:ext cx="9568346" cy="4745824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6" y="310583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6" y="310583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5" y="5908817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5" y="5930821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5" y="5908816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19" y="5909322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93EF16-959D-057F-FB84-D16A800238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955" y="111440"/>
            <a:ext cx="2007576" cy="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17" y="1661232"/>
            <a:ext cx="5164183" cy="35355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entury Gothic"/>
              </a:rPr>
              <a:t>Slides </a:t>
            </a:r>
            <a:r>
              <a:rPr lang="en-US" sz="3200" dirty="0">
                <a:solidFill>
                  <a:srgbClr val="0070C0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3200" dirty="0" err="1">
                <a:solidFill>
                  <a:srgbClr val="0070C0"/>
                </a:solidFill>
                <a:ea typeface="Arial"/>
                <a:cs typeface="Arial"/>
                <a:sym typeface="Arial"/>
              </a:rPr>
              <a:t>github.com</a:t>
            </a:r>
            <a:r>
              <a:rPr lang="en-US" sz="3200" dirty="0">
                <a:solidFill>
                  <a:srgbClr val="0070C0"/>
                </a:solidFill>
                <a:ea typeface="Arial"/>
                <a:cs typeface="Arial"/>
                <a:sym typeface="Arial"/>
              </a:rPr>
              <a:t>/ResearchComputing/</a:t>
            </a:r>
            <a:r>
              <a:rPr lang="en-US" sz="3200" dirty="0" err="1">
                <a:solidFill>
                  <a:srgbClr val="0070C0"/>
                </a:solidFill>
                <a:ea typeface="Arial"/>
                <a:cs typeface="Arial"/>
                <a:sym typeface="Arial"/>
              </a:rPr>
              <a:t>setting_up_llms_on_curc_resources_rc_short_course</a:t>
            </a:r>
            <a:endParaRPr lang="en-US" sz="3200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CF62E797-5B12-DCAF-8BF0-4FD4219F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847652"/>
            <a:ext cx="3333750" cy="33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3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Session Overview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8BBD0A-0241-6576-40C1-173E66C14EE3}"/>
              </a:ext>
            </a:extLst>
          </p:cNvPr>
          <p:cNvSpPr txBox="1">
            <a:spLocks/>
          </p:cNvSpPr>
          <p:nvPr/>
        </p:nvSpPr>
        <p:spPr>
          <a:xfrm>
            <a:off x="838200" y="1840768"/>
            <a:ext cx="1004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entury Gothic" panose="020B0502020202020204" pitchFamily="34" charset="0"/>
              </a:rPr>
              <a:t>What are LLMs?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What is an LLM framework?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Accessing CURC hosted LLMs</a:t>
            </a:r>
          </a:p>
          <a:p>
            <a:r>
              <a:rPr lang="en-US" sz="3200" dirty="0" err="1">
                <a:latin typeface="Century Gothic" panose="020B0502020202020204" pitchFamily="34" charset="0"/>
              </a:rPr>
              <a:t>Ollama</a:t>
            </a:r>
            <a:r>
              <a:rPr lang="en-US" sz="3200" dirty="0">
                <a:latin typeface="Century Gothic" panose="020B0502020202020204" pitchFamily="34" charset="0"/>
              </a:rPr>
              <a:t>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Transformers by Hugging Face  </a:t>
            </a:r>
          </a:p>
          <a:p>
            <a:endParaRPr 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BBBF-BC01-F25F-E1BD-5EF34FAD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are LLMs?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411A-EC20-4D3C-B020-6D025ED8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574"/>
            <a:ext cx="10515600" cy="35766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Large Language Models (LLMs)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 there are specific LLMs for certain tasks </a:t>
            </a:r>
          </a:p>
          <a:p>
            <a:pPr marL="0" indent="0">
              <a:buNone/>
            </a:pPr>
            <a:r>
              <a:rPr lang="en-US" sz="2400" dirty="0"/>
              <a:t>How there are general models </a:t>
            </a:r>
          </a:p>
          <a:p>
            <a:pPr marL="0" indent="0">
              <a:buNone/>
            </a:pPr>
            <a:r>
              <a:rPr lang="en-US" sz="2400" dirty="0"/>
              <a:t>Explain what open-source is and how this differs from ChatGPT etc. </a:t>
            </a:r>
          </a:p>
          <a:p>
            <a:pPr marL="0" indent="0">
              <a:buNone/>
            </a:pPr>
            <a:r>
              <a:rPr lang="en-US" sz="2400" dirty="0"/>
              <a:t>It is really just a bunch on matrix multiplication and non-linear transformations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Talk about model size, how there are typically different parameter models. For general models, more parameters usually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BF2D-6A22-DF69-53E2-165D1D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16F7-DDFC-CC79-9099-2A8A6C1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9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C9E2A-F919-5A68-B23A-2D50B1E34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3EB2-1A6D-8D2F-80F0-17E4C71F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an LLM framework?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C9F23-27A0-1702-ACA2-B1922A6F7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574"/>
            <a:ext cx="10515600" cy="2824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Allows for a user-friendly way to access LLMs and utilize them </a:t>
            </a:r>
          </a:p>
          <a:p>
            <a:pPr marL="0" indent="0">
              <a:buNone/>
            </a:pPr>
            <a:r>
              <a:rPr lang="en-US" sz="2400" dirty="0"/>
              <a:t>There are many frameworks, two common ones are </a:t>
            </a:r>
            <a:r>
              <a:rPr lang="en-US" sz="2400" dirty="0" err="1"/>
              <a:t>Ollama</a:t>
            </a:r>
            <a:r>
              <a:rPr lang="en-US" sz="2400" dirty="0"/>
              <a:t> and Transformers by Hugging Face (more on these later)</a:t>
            </a:r>
          </a:p>
          <a:p>
            <a:pPr marL="0" indent="0">
              <a:buNone/>
            </a:pPr>
            <a:r>
              <a:rPr lang="en-US" sz="2400" dirty="0"/>
              <a:t>Often provides you the ability to use LLMs from the command line or within scripts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A1CA0-A5E2-08BC-1A2A-20236603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FCE19-165A-171E-99B8-82F50910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5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3514F-F854-E4CD-5BD5-F76C8AC41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9FA-9B09-BE8C-4A1D-4C51E398C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Accessing CURC hosted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4401D-2329-F9D8-4B47-DB55E9159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061"/>
            <a:ext cx="10515600" cy="441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To streamline access and reduce redundant storage of LLMs, CURC has created a shared space for common LLMs.</a:t>
            </a:r>
          </a:p>
          <a:p>
            <a:pPr marL="0" indent="0">
              <a:buNone/>
            </a:pPr>
            <a:endParaRPr lang="en-US" sz="1000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This is a CURC managed space, you cannot store models in this space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 you do think a model should be here, reach out to us!</a:t>
            </a:r>
          </a:p>
          <a:p>
            <a:pPr>
              <a:buClr>
                <a:schemeClr val="tx1"/>
              </a:buClr>
            </a:pPr>
            <a:r>
              <a:rPr lang="en-US" dirty="0"/>
              <a:t>All models can be accessed using the environment variable “CURC_LLM_DIR”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We currently provide models compatible with </a:t>
            </a:r>
            <a:r>
              <a:rPr lang="en-US" dirty="0" err="1"/>
              <a:t>Ollama</a:t>
            </a:r>
            <a:r>
              <a:rPr lang="en-US" dirty="0"/>
              <a:t> and Transformers</a:t>
            </a:r>
          </a:p>
          <a:p>
            <a:pPr lvl="1">
              <a:buClr>
                <a:schemeClr val="tx1"/>
              </a:buClr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A94CB-D318-CCD1-D667-ABB25E50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C73CB-E639-6B51-A062-1F99758D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ECF8B-A836-2C2F-EC78-B66C89EBE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6A92-EBC1-290B-DA8A-B41450E6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141897"/>
          </a:xfrm>
        </p:spPr>
        <p:txBody>
          <a:bodyPr/>
          <a:lstStyle/>
          <a:p>
            <a:r>
              <a:rPr lang="en-US" dirty="0"/>
              <a:t>Accessing CURC hosted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8C8C8-C50C-002B-F2CB-BD2078278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524"/>
            <a:ext cx="10629900" cy="4374295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000" dirty="0"/>
              <a:t>Currently available models:</a:t>
            </a:r>
          </a:p>
          <a:p>
            <a:pPr>
              <a:buClr>
                <a:schemeClr val="tx1"/>
              </a:buClr>
            </a:pPr>
            <a:r>
              <a:rPr lang="en-US" dirty="0"/>
              <a:t>gpt-oss:20b</a:t>
            </a:r>
          </a:p>
          <a:p>
            <a:pPr lvl="1">
              <a:buClr>
                <a:schemeClr val="tx1"/>
              </a:buClr>
            </a:pPr>
            <a:r>
              <a:rPr lang="en-US" sz="2600" dirty="0"/>
              <a:t>An open-source model from OpenAI (ChatGPT folks)</a:t>
            </a:r>
          </a:p>
          <a:p>
            <a:pPr lvl="1">
              <a:buClr>
                <a:schemeClr val="tx1"/>
              </a:buClr>
            </a:pPr>
            <a:r>
              <a:rPr lang="en-US" sz="2600" dirty="0"/>
              <a:t>Requires about 14 GB of GPU memory </a:t>
            </a:r>
          </a:p>
          <a:p>
            <a:pPr>
              <a:buClr>
                <a:schemeClr val="tx1"/>
              </a:buClr>
            </a:pPr>
            <a:r>
              <a:rPr lang="en-US" dirty="0"/>
              <a:t>gemma3:12b</a:t>
            </a:r>
          </a:p>
          <a:p>
            <a:pPr lvl="1">
              <a:buClr>
                <a:schemeClr val="tx1"/>
              </a:buClr>
            </a:pPr>
            <a:r>
              <a:rPr lang="en-US" sz="2600" dirty="0"/>
              <a:t>An open-source model from Google (a derivative of Gemini)</a:t>
            </a:r>
          </a:p>
          <a:p>
            <a:pPr lvl="1">
              <a:buClr>
                <a:schemeClr val="tx1"/>
              </a:buClr>
            </a:pPr>
            <a:r>
              <a:rPr lang="en-US" sz="2600" dirty="0"/>
              <a:t>Requires around 8 GB of GPU memory </a:t>
            </a:r>
          </a:p>
          <a:p>
            <a:pPr>
              <a:buClr>
                <a:schemeClr val="tx1"/>
              </a:buClr>
            </a:pPr>
            <a:r>
              <a:rPr lang="en-US" dirty="0"/>
              <a:t>llama3.1:8b</a:t>
            </a:r>
          </a:p>
          <a:p>
            <a:pPr lvl="1">
              <a:buClr>
                <a:schemeClr val="tx1"/>
              </a:buClr>
            </a:pPr>
            <a:r>
              <a:rPr lang="en-US" sz="2600" dirty="0"/>
              <a:t>An open-source model from Meta</a:t>
            </a:r>
          </a:p>
          <a:p>
            <a:pPr lvl="1">
              <a:buClr>
                <a:schemeClr val="tx1"/>
              </a:buClr>
            </a:pPr>
            <a:r>
              <a:rPr lang="en-US" sz="2600" dirty="0"/>
              <a:t>Requires about 5 GB of GPU memory </a:t>
            </a:r>
          </a:p>
          <a:p>
            <a:pPr>
              <a:buClr>
                <a:schemeClr val="tx1"/>
              </a:buClr>
            </a:pPr>
            <a:endParaRPr lang="en-US" sz="2400" dirty="0"/>
          </a:p>
          <a:p>
            <a:pPr lvl="1">
              <a:buClr>
                <a:schemeClr val="tx1"/>
              </a:buClr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2562-60AE-54F6-9AAC-663C44924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2/27/25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BE51A-8D0E-FCAA-7EFB-73EA0240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87446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http://purl.org/dc/dcmitype/"/>
    <ds:schemaRef ds:uri="a1519f9a-9d6a-41c1-afc9-552e4069f82f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c16b9d-8c83-445e-a4f4-1fe3d2f43f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21047</TotalTime>
  <Words>821</Words>
  <Application>Microsoft Macintosh PowerPoint</Application>
  <PresentationFormat>Widescreen</PresentationFormat>
  <Paragraphs>119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Atkinson Hyperlegible</vt:lpstr>
      <vt:lpstr>Calibri</vt:lpstr>
      <vt:lpstr>Century Gothic</vt:lpstr>
      <vt:lpstr>CUB Content </vt:lpstr>
      <vt:lpstr>Custom Design</vt:lpstr>
      <vt:lpstr>Setting up LLMs on CURC Resources</vt:lpstr>
      <vt:lpstr>Setting up LLMs on CURC Resources</vt:lpstr>
      <vt:lpstr>PowerPoint Presentation</vt:lpstr>
      <vt:lpstr>PowerPoint Presentation</vt:lpstr>
      <vt:lpstr>Session Overview </vt:lpstr>
      <vt:lpstr>What are LLMs? </vt:lpstr>
      <vt:lpstr>What is an LLM framework? </vt:lpstr>
      <vt:lpstr>Accessing CURC hosted LLMs</vt:lpstr>
      <vt:lpstr>Accessing CURC hosted LLMs</vt:lpstr>
      <vt:lpstr>Using LLMs on CURC </vt:lpstr>
      <vt:lpstr>Ollama </vt:lpstr>
      <vt:lpstr>Using CURC’s Ollama install  </vt:lpstr>
      <vt:lpstr>Installing Ollama</vt:lpstr>
      <vt:lpstr>Running Ollama from the command line</vt:lpstr>
      <vt:lpstr>Using Ollama in a Python Script</vt:lpstr>
      <vt:lpstr>Transformers by Hugging Face </vt:lpstr>
      <vt:lpstr>Thank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Brandon Reyes</cp:lastModifiedBy>
  <cp:revision>62</cp:revision>
  <dcterms:created xsi:type="dcterms:W3CDTF">2023-01-13T17:07:22Z</dcterms:created>
  <dcterms:modified xsi:type="dcterms:W3CDTF">2025-09-16T17:44:25Z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